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54" r:id="rId5"/>
    <p:sldId id="365" r:id="rId6"/>
    <p:sldId id="355" r:id="rId7"/>
    <p:sldId id="366" r:id="rId8"/>
    <p:sldId id="367" r:id="rId9"/>
    <p:sldId id="368" r:id="rId10"/>
    <p:sldId id="369" r:id="rId11"/>
    <p:sldId id="370" r:id="rId12"/>
    <p:sldId id="307" r:id="rId13"/>
    <p:sldId id="339" r:id="rId14"/>
    <p:sldId id="371" r:id="rId15"/>
    <p:sldId id="372" r:id="rId16"/>
    <p:sldId id="373" r:id="rId17"/>
    <p:sldId id="374" r:id="rId18"/>
    <p:sldId id="301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A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12" autoAdjust="0"/>
    <p:restoredTop sz="86323" autoAdjust="0"/>
  </p:normalViewPr>
  <p:slideViewPr>
    <p:cSldViewPr>
      <p:cViewPr varScale="1">
        <p:scale>
          <a:sx n="87" d="100"/>
          <a:sy n="87" d="100"/>
        </p:scale>
        <p:origin x="-3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4498848" cy="3474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المراهقة... أهميتها ...مظاهرها .. أشكالها</a:t>
            </a:r>
            <a:endParaRPr lang="ar-EG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Low">
              <a:buNone/>
            </a:pPr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الفرقة الأولى أساسي (لغة عربية ودراسات اجتماعية</a:t>
            </a:r>
            <a:endParaRPr lang="ar-EG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" name="Picture 2" descr="http://uobabylon.edu.iq/uobcoleges/media_up/7_21277_2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1" y="764704"/>
            <a:ext cx="44347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التحليلية التأويلية: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إن الاتزان النسبي لفترة الكمون يستمر حتى البلوغ، حتى يحدث تعزيز بيولوجي </a:t>
            </a:r>
            <a:r>
              <a:rPr lang="ar-EG" sz="3600" b="1" dirty="0" err="1" smtClean="0">
                <a:solidFill>
                  <a:srgbClr val="7030A0"/>
                </a:solidFill>
              </a:rPr>
              <a:t>للحفزات</a:t>
            </a:r>
            <a:r>
              <a:rPr lang="ar-EG" sz="3600" b="1" dirty="0" smtClean="0">
                <a:solidFill>
                  <a:srgbClr val="7030A0"/>
                </a:solidFill>
              </a:rPr>
              <a:t> الجنسية، فالطاقات الجنسية الغامرة تطيح بالاتزان القديم بين الدفاعات </a:t>
            </a:r>
            <a:r>
              <a:rPr lang="ar-EG" sz="3600" b="1" dirty="0" err="1" smtClean="0">
                <a:solidFill>
                  <a:srgbClr val="7030A0"/>
                </a:solidFill>
              </a:rPr>
              <a:t>والحفزات</a:t>
            </a:r>
            <a:r>
              <a:rPr lang="ar-EG" sz="3600" b="1" dirty="0" smtClean="0">
                <a:solidFill>
                  <a:srgbClr val="7030A0"/>
                </a:solidFill>
              </a:rPr>
              <a:t>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err="1" smtClean="0">
                <a:solidFill>
                  <a:schemeClr val="accent6"/>
                </a:solidFill>
              </a:rPr>
              <a:t>وتتعبأ</a:t>
            </a:r>
            <a:r>
              <a:rPr lang="ar-EG" sz="3600" b="1" dirty="0" smtClean="0">
                <a:solidFill>
                  <a:schemeClr val="accent6"/>
                </a:solidFill>
              </a:rPr>
              <a:t> الغالبية العظمى من طاقات الفرد لمواجهة هذا الخطر. ومن هنا لا يبقى أقل القليل من الطاقة متاحا تحت تصرف الأنا لتواجه به مواقف الحياة العادية.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وتزداد سرعة قابلية الفرد للتعب دون أن يكون هناك جهد حقيقي مبذول. </a:t>
            </a:r>
            <a:endParaRPr lang="ar-EG" sz="3600" b="1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2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التحليلية التأويلية: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وإن جميع الظواهر المميزة للبلوغ، يعتبرها التحليل النفسي مجرد محاولات لاستعادة الاتزان الذي اضطرب.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فالمهمة السيكولوجية في البلوغ هي تكيف الشخصية لهذه الظروف الجديدة، والتي طرأت بقعل التغيرات الفيزيائية.</a:t>
            </a:r>
            <a:endParaRPr lang="ar-EG" sz="3600" b="1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5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أشكال المراهقة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المتوافقة:</a:t>
            </a:r>
          </a:p>
          <a:p>
            <a:pPr algn="justLow"/>
            <a:r>
              <a:rPr lang="ar-EG" sz="3600" b="1" dirty="0" smtClean="0"/>
              <a:t>   وتتميز بالميل إلى الاتزان، وتكامل الاتجاهات، والتوافق الأسري والاجتماعي، والرضا عن النفس، وسلامة التكوين الجسمي، والتفوق والنجاح الدراسي، والشعور بالمسئولية الاجتماعية والاعتماد على النفس.</a:t>
            </a:r>
            <a:endParaRPr lang="ar-EG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المتوافقة:</a:t>
            </a:r>
          </a:p>
          <a:p>
            <a:pPr algn="justLow"/>
            <a:r>
              <a:rPr lang="ar-EG" sz="3600" b="1" dirty="0" smtClean="0">
                <a:solidFill>
                  <a:schemeClr val="accent1"/>
                </a:solidFill>
              </a:rPr>
              <a:t>   وترجع هذه الخصائص إلى المعاملة الأسرية التي تتصف بالحرية والفهم، واحترام رغبات المراهق، والاستقلال النسبي، وإشباع الهوايات، وتوفير جو من الثقة والصراحة بين الوالدين.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435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</a:t>
            </a:r>
            <a:r>
              <a:rPr lang="ar-EG" sz="3600" b="1" dirty="0" err="1" smtClean="0">
                <a:solidFill>
                  <a:srgbClr val="C00000"/>
                </a:solidFill>
              </a:rPr>
              <a:t>الانسحابية</a:t>
            </a:r>
            <a:r>
              <a:rPr lang="ar-EG" sz="3600" b="1" dirty="0" smtClean="0">
                <a:solidFill>
                  <a:srgbClr val="C00000"/>
                </a:solidFill>
              </a:rPr>
              <a:t>:</a:t>
            </a:r>
          </a:p>
          <a:p>
            <a:pPr algn="justLow"/>
            <a:r>
              <a:rPr lang="ar-EG" sz="3600" b="1" dirty="0" smtClean="0"/>
              <a:t>   وتتميز بالعزلة والسلبية، والاكتئاب، والتردد، والخجل، والتفكير المتمركز حول الذات، وفقد النظم الاجتماعية.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الاستغراق في أحلام اليقظة، والتي تدور حول الحرمان والحاجات غير المشبعة.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اضطراب الجو النفسي الأسري، وتسلط الوالدين، والنقد الزائد، والتدخل في شئون المراهق.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435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العدوانية:</a:t>
            </a:r>
          </a:p>
          <a:p>
            <a:pPr algn="justLow"/>
            <a:r>
              <a:rPr lang="ar-EG" sz="3600" b="1" dirty="0" smtClean="0"/>
              <a:t>   وتتميز بالاستغراق في أحلام اليقظة، والتمرد والتحدي للأسرة والسلطة، والانحرافات الجنسية، والعناد وتحطيم وتخريب المرافق العامة والخاصة.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التعلق الزائد بروايات المغامرة، والشعور بالظلم.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تسلط وضغوط الأسرة، ونقص إشباع الميول والاهتمامات، وإهمال النشاط الرياضي، وضعف المستوى التعليمي والاجتماعي للأسرة.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23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المنحرفة:</a:t>
            </a:r>
          </a:p>
          <a:p>
            <a:pPr algn="justLow"/>
            <a:r>
              <a:rPr lang="ar-EG" sz="3600" b="1" dirty="0" smtClean="0"/>
              <a:t>   وتتميز بالجناح والسلوك المضاد للمجتمع، والانحلال الخلقي، والانهيار النفسي والانحرافات الجنسية والفوضى والاستهتار.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عدم مراعاة معايير المجتمع وقيمه وتقاليده.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الصدمات الانفعالية داخل الأسرة، والتفكك الأسري، والقسوة الشديدة في معاملة المراهق، والشعور بالنقص.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23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أهمية المراهقة وأهم مظاهرها وأشكالها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تمثل مرحلة المراهقة مرحلة انتقالية من مرحلة الطفولة إلى مرحلة الرشد والنضج. ويمكن اعتباها العقد الثاني من العمر.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وهي مرحلة تغيرات جسمية وجنسية واجتماعية وعقلية وانفعالية، تنقل الفرد من الطفولة إلى الرشد.</a:t>
            </a:r>
            <a:endParaRPr lang="ar-E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20646"/>
            <a:ext cx="6068521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مقدمة 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  <a:endParaRPr lang="ar-EG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rgbClr val="7030A0"/>
                </a:solidFill>
              </a:rPr>
              <a:t>وإن انتقال الفرد من الطفولة إلى الرشد يجعله ينتمي إلى جماعة وبيئة جديدة تقتضي من المراهق التكيف مع الوسط الجديد.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 ومرحلة المراهقة هي مرحلة الميلاد الحقيقي للفرد كذات مستقلة متميزة، وهي مرحلة اتخاذ القرارات، وكثرة الصراعات، ومرحلة الميلاد الجنسي.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وأيضا مرحلة بناء نسق من القيم والاتجاهات التي توجه الفرد.</a:t>
            </a:r>
            <a:endParaRPr lang="ar-EG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5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أهم مظاهر النمو في مرحلة المراهقة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4255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endParaRPr lang="ar-EG" sz="3600" b="1" dirty="0" smtClean="0">
              <a:solidFill>
                <a:srgbClr val="7030A0"/>
              </a:solidFill>
            </a:endParaRP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rgbClr val="7030A0"/>
                </a:solidFill>
              </a:rPr>
              <a:t>تبدأ مرحلة المراهقة من الثانية عشرة إلى العشرين، وعامل النضج يعود من جديد إلى الهيمنة بالقياس إلى عامل التعلم.</a:t>
            </a: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من الناحية البدنية: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تتميز هذه المرحلة بطفرة هائلة في النمو البدني تبلغ بالكائن إلى اكتمال النضج.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وفيها يكتمل النمو البدني، ويتحقق النضج الجنسي، ويزداد الطول والوزن وسائر الأعضاء، وتتفوق البنات في بداية المرحلة، ويتفوق البنون في آخرها.</a:t>
            </a:r>
            <a:endParaRPr lang="ar-EG" sz="3600" b="1" dirty="0" smtClean="0">
              <a:solidFill>
                <a:schemeClr val="accent1"/>
              </a:solidFill>
            </a:endParaRP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 </a:t>
            </a:r>
            <a:r>
              <a:rPr lang="ar-EG" sz="3600" b="1" dirty="0" smtClean="0">
                <a:solidFill>
                  <a:schemeClr val="accent1"/>
                </a:solidFill>
              </a:rPr>
              <a:t>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117610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العقلية: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يقل معدل النمو العقلي في بداية المرحلة، ثم يسرع بعدها حتى يصل بالكائن إلى نضج قدراته العقلية، فالذكاء يطرد في النمو حتى يبلغ ذروة النضج في الثامنة عشرة تقريبا.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والذاكرة يتزايد اعتمادها على الفهم والمعقولية، كما تتزايد قدرة الفرد على إدراك المجردات.</a:t>
            </a:r>
            <a:endParaRPr lang="ar-EG" sz="3600" b="1" dirty="0" smtClean="0">
              <a:solidFill>
                <a:schemeClr val="accent1"/>
              </a:solidFill>
            </a:endParaRP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 </a:t>
            </a:r>
            <a:r>
              <a:rPr lang="ar-EG" sz="3600" b="1" dirty="0" smtClean="0">
                <a:solidFill>
                  <a:schemeClr val="accent1"/>
                </a:solidFill>
              </a:rPr>
              <a:t>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6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الوجدانية: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تتميز المراهقة بالانفعالية فيثور الفرد غضبًا أو باكيًا لأتفه الأسباب، ويشعر بالإنهاك من أقل مجهود.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ولديه حساسية زائدة تجعله يستجيب للمثيرات الهينة بردود فعل عنيفة.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وهذه الانفعالات العاتية ترجع إلى تعبئة الطاقة لمجابهة الجنسية الغامرة.    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7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الاجتماعية:</a:t>
            </a:r>
            <a:r>
              <a:rPr lang="ar-EG" sz="3600" b="1" dirty="0" smtClean="0">
                <a:solidFill>
                  <a:srgbClr val="FF0000"/>
                </a:solidFill>
              </a:rPr>
              <a:t>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تتصف هذه المرحلة بالاستقلالية المسرفة، ويحاول أن يستقل بآرائه وحياته وأسراره رافضًا أن تتدخل الأسرة في شئونه.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واتجاه المراهق إلى الاستقلالية يجعله يسهم في جماعات الكبار والتحمس لها، </a:t>
            </a:r>
            <a:r>
              <a:rPr lang="ar-EG" sz="3600" b="1" dirty="0" smtClean="0">
                <a:solidFill>
                  <a:schemeClr val="accent1"/>
                </a:solidFill>
              </a:rPr>
              <a:t>لأنها تحقق له الاستقلال. 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ومن هنا يكون ميل المراهق إلى الإسهام الحماسي في حياة الجماعات واجدا في انتمائه إليها ما يؤكد انتمائه لحياة الكبار.</a:t>
            </a:r>
            <a:endParaRPr lang="ar-EG" sz="3600" b="1" dirty="0" smtClean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793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266</cp:revision>
  <dcterms:created xsi:type="dcterms:W3CDTF">2014-07-12T08:41:45Z</dcterms:created>
  <dcterms:modified xsi:type="dcterms:W3CDTF">2020-03-22T11:09:15Z</dcterms:modified>
</cp:coreProperties>
</file>